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Lst>
  <p:notesMasterIdLst>
    <p:notesMasterId r:id="rId16"/>
  </p:notesMasterIdLst>
  <p:handoutMasterIdLst>
    <p:handoutMasterId r:id="rId41"/>
  </p:handoutMasterIdLst>
  <p:sldIdLst>
    <p:sldId id="272" r:id="rId11"/>
    <p:sldId id="262" r:id="rId12"/>
    <p:sldId id="306" r:id="rId13"/>
    <p:sldId id="269" r:id="rId14"/>
    <p:sldId id="266" r:id="rId15"/>
    <p:sldId id="1724" r:id="rId17"/>
    <p:sldId id="1725" r:id="rId18"/>
    <p:sldId id="1726" r:id="rId19"/>
    <p:sldId id="1727" r:id="rId20"/>
    <p:sldId id="1728" r:id="rId21"/>
    <p:sldId id="1729" r:id="rId22"/>
    <p:sldId id="1730" r:id="rId23"/>
    <p:sldId id="1731" r:id="rId24"/>
    <p:sldId id="1732" r:id="rId25"/>
    <p:sldId id="280" r:id="rId26"/>
    <p:sldId id="276" r:id="rId27"/>
    <p:sldId id="281" r:id="rId28"/>
    <p:sldId id="279" r:id="rId29"/>
    <p:sldId id="258" r:id="rId30"/>
    <p:sldId id="274" r:id="rId31"/>
    <p:sldId id="282" r:id="rId32"/>
    <p:sldId id="260" r:id="rId33"/>
    <p:sldId id="270" r:id="rId34"/>
    <p:sldId id="275" r:id="rId35"/>
    <p:sldId id="263" r:id="rId36"/>
    <p:sldId id="307" r:id="rId37"/>
    <p:sldId id="303" r:id="rId38"/>
    <p:sldId id="304" r:id="rId39"/>
    <p:sldId id="1723" r:id="rId40"/>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2"/>
          </p14:sldIdLst>
        </p14:section>
        <p14:section name="目录与章节过渡" id="{847108E3-22F3-4CD9-A82A-834291DC17F4}">
          <p14:sldIdLst>
            <p14:sldId id="262"/>
            <p14:sldId id="306"/>
            <p14:sldId id="269"/>
            <p14:sldId id="266"/>
            <p14:sldId id="1724"/>
            <p14:sldId id="1725"/>
            <p14:sldId id="1726"/>
            <p14:sldId id="1727"/>
            <p14:sldId id="1728"/>
            <p14:sldId id="1729"/>
            <p14:sldId id="1730"/>
            <p14:sldId id="1731"/>
            <p14:sldId id="1732"/>
          </p14:sldIdLst>
        </p14:section>
        <p14:section name="内容页" id="{EB11151C-0E14-47B0-8218-1431BF894351}">
          <p14:sldIdLst>
            <p14:sldId id="280"/>
            <p14:sldId id="276"/>
            <p14:sldId id="281"/>
            <p14:sldId id="279"/>
            <p14:sldId id="258"/>
            <p14:sldId id="274"/>
            <p14:sldId id="282"/>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 uri="{EFAFB233-063F-42B5-8137-9DF3F51BA10A}">
      <p15:sldGuideLst xmlns:p15="http://schemas.microsoft.com/office/powerpoint/2012/main">
        <p15:guide id="4" pos="3825"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25"/>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5" Type="http://schemas.openxmlformats.org/officeDocument/2006/relationships/tags" Target="tags/tag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notesMaster" Target="notesMasters/notesMaster1.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t>图表标题</a:t>
            </a:r>
            <a:endParaRPr lang="zh-CN" altLang="en-US" b="1"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180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戒烟辅助系统</a:t>
            </a:r>
            <a:endParaRPr lang="zh-CN" altLang="en-US" dirty="0"/>
          </a:p>
        </p:txBody>
      </p:sp>
      <p:sp>
        <p:nvSpPr>
          <p:cNvPr id="47" name="内容占位符 46"/>
          <p:cNvSpPr>
            <a:spLocks noGrp="1"/>
          </p:cNvSpPr>
          <p:nvPr>
            <p:ph sz="quarter" idx="10"/>
          </p:nvPr>
        </p:nvSpPr>
        <p:spPr/>
        <p:txBody>
          <a:bodyPr/>
          <a:lstStyle/>
          <a:p>
            <a:fld id="{74537E3F-D947-4BA3-9ED9-DD1B56CB840D}" type="datetime2">
              <a:rPr lang="zh-CN" altLang="en-US" smtClean="0"/>
            </a:fld>
            <a:endParaRPr lang="zh-CN" altLang="en-US" dirty="0"/>
          </a:p>
        </p:txBody>
      </p:sp>
      <p:sp>
        <p:nvSpPr>
          <p:cNvPr id="48" name="文本占位符 47"/>
          <p:cNvSpPr>
            <a:spLocks noGrp="1"/>
          </p:cNvSpPr>
          <p:nvPr>
            <p:ph type="body" sz="quarter" idx="11"/>
          </p:nvPr>
        </p:nvSpPr>
        <p:spPr>
          <a:xfrm>
            <a:off x="6819584" y="4163129"/>
            <a:ext cx="3349862" cy="598488"/>
          </a:xfrm>
        </p:spPr>
        <p:txBody>
          <a:bodyPr/>
          <a:lstStyle/>
          <a:p>
            <a:r>
              <a:rPr lang="zh-CN" altLang="en-US" dirty="0"/>
              <a:t>汇报人：</a:t>
            </a:r>
            <a:r>
              <a:rPr lang="en-US" altLang="zh-CN" dirty="0"/>
              <a:t> </a:t>
            </a:r>
            <a:endParaRPr lang="en-US" altLang="zh-CN" dirty="0"/>
          </a:p>
          <a:p>
            <a:r>
              <a:rPr lang="zh-CN" altLang="en-US" dirty="0"/>
              <a:t>小组成员：张浩宇</a:t>
            </a:r>
            <a:r>
              <a:rPr lang="en-US" altLang="zh-CN" dirty="0"/>
              <a:t> </a:t>
            </a:r>
            <a:r>
              <a:rPr lang="zh-CN" altLang="en-US" dirty="0"/>
              <a:t>丁灿</a:t>
            </a:r>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6944" b="6944"/>
          <a:stretch>
            <a:fillRect/>
          </a:stretch>
        </p:blipFill>
        <p:spPr/>
      </p:pic>
      <p:sp>
        <p:nvSpPr>
          <p:cNvPr id="40" name="文本框 39"/>
          <p:cNvSpPr txBox="1"/>
          <p:nvPr/>
        </p:nvSpPr>
        <p:spPr>
          <a:xfrm>
            <a:off x="5963755" y="3376417"/>
            <a:ext cx="5446560" cy="368300"/>
          </a:xfrm>
          <a:prstGeom prst="rect">
            <a:avLst/>
          </a:prstGeom>
          <a:noFill/>
        </p:spPr>
        <p:txBody>
          <a:bodyPr wrap="square" rtlCol="0">
            <a:spAutoFit/>
          </a:bodyPr>
          <a:lstStyle/>
          <a:p>
            <a:pPr algn="ctr"/>
            <a:r>
              <a:rPr lang="zh-CN" altLang="en-US" dirty="0">
                <a:solidFill>
                  <a:schemeClr val="tx1">
                    <a:lumMod val="75000"/>
                    <a:lumOff val="25000"/>
                  </a:schemeClr>
                </a:solidFill>
              </a:rPr>
              <a:t>项目中期检查</a:t>
            </a:r>
            <a:endParaRPr lang="zh-CN" altLang="en-US" dirty="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C00000"/>
                </a:solidFill>
                <a:sym typeface="+mn-ea"/>
              </a:rPr>
              <a:t>计划完成情况</a:t>
            </a:r>
            <a:endParaRPr lang="zh-CN" altLang="en-US" dirty="0"/>
          </a:p>
        </p:txBody>
      </p:sp>
      <p:sp>
        <p:nvSpPr>
          <p:cNvPr id="5" name="文本占位符 4"/>
          <p:cNvSpPr>
            <a:spLocks noGrp="1"/>
          </p:cNvSpPr>
          <p:nvPr>
            <p:ph type="body" sz="quarter" idx="11"/>
          </p:nvPr>
        </p:nvSpPr>
        <p:spPr/>
        <p:txBody>
          <a:bodyPr/>
          <a:lstStyle/>
          <a:p>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计划完成情况</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971800"/>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1.前端开发完成度：</a:t>
            </a:r>
            <a:endParaRPr lang="en-US" altLang="zh-CN"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-截至目前，前端开发已经完成约</a:t>
            </a:r>
            <a:r>
              <a:rPr lang="en-US" altLang="zh-CN" sz="2000" b="1" dirty="0">
                <a:solidFill>
                  <a:srgbClr val="C00000"/>
                </a:solidFill>
              </a:rPr>
              <a:t>80%</a:t>
            </a:r>
            <a:r>
              <a:rPr lang="en-US" altLang="zh-CN" sz="2000" dirty="0">
                <a:solidFill>
                  <a:schemeClr val="tx1">
                    <a:lumMod val="75000"/>
                    <a:lumOff val="25000"/>
                  </a:schemeClr>
                </a:solidFill>
              </a:rPr>
              <a:t>。主要页面和功能模块如登录、主页、数据统计、用户中心和社区博客已基本实现。</a:t>
            </a:r>
            <a:endParaRPr lang="en-US" altLang="zh-CN"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-完成了</a:t>
            </a:r>
            <a:r>
              <a:rPr lang="en-US" altLang="zh-CN" sz="2000" b="1" dirty="0">
                <a:solidFill>
                  <a:srgbClr val="C00000"/>
                </a:solidFill>
              </a:rPr>
              <a:t>响应式设计</a:t>
            </a:r>
            <a:r>
              <a:rPr lang="en-US" altLang="zh-CN" sz="2000" dirty="0">
                <a:solidFill>
                  <a:schemeClr val="tx1">
                    <a:lumMod val="75000"/>
                    <a:lumOff val="25000"/>
                  </a:schemeClr>
                </a:solidFill>
              </a:rPr>
              <a:t>，确保网站在不同设备上的兼容性和用户体验。</a:t>
            </a:r>
            <a:endParaRPr lang="en-US" altLang="zh-CN"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-实现了初步的用户界面动画和过渡效果，提高了页面的视觉吸引力。</a:t>
            </a: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计划完成情况</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971800"/>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2.后端开发进度：</a:t>
            </a:r>
            <a:endParaRPr lang="en-US" altLang="zh-CN"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-后端架构设计和数据库模型已定稿。目前后端开发处于</a:t>
            </a:r>
            <a:r>
              <a:rPr lang="en-US" altLang="zh-CN" sz="2000" b="1" dirty="0">
                <a:solidFill>
                  <a:srgbClr val="C00000"/>
                </a:solidFill>
              </a:rPr>
              <a:t>初期阶段</a:t>
            </a:r>
            <a:r>
              <a:rPr lang="en-US" altLang="zh-CN" sz="2000" dirty="0">
                <a:solidFill>
                  <a:schemeClr val="tx1">
                    <a:lumMod val="75000"/>
                    <a:lumOff val="25000"/>
                  </a:schemeClr>
                </a:solidFill>
              </a:rPr>
              <a:t>，基础 API 接口正在开发中。</a:t>
            </a:r>
            <a:endParaRPr lang="en-US" altLang="zh-CN"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-尽管目前重点放在了前端开发，后端开发的规划和架构设计已经完成。这包括确定了后端技术栈、数据库架构和核心功能的API设计。已制定详细的后端开发路线图，明确了每个阶段的目标和里程碑。</a:t>
            </a: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计划完成情况</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171065"/>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3.测试和优化：</a:t>
            </a:r>
            <a:endParaRPr lang="en-US" altLang="zh-CN" sz="2400" b="1" dirty="0">
              <a:solidFill>
                <a:schemeClr val="tx1">
                  <a:lumMod val="75000"/>
                  <a:lumOff val="25000"/>
                </a:schemeClr>
              </a:solidFill>
            </a:endParaRPr>
          </a:p>
          <a:p>
            <a:pPr>
              <a:lnSpc>
                <a:spcPct val="130000"/>
              </a:lnSpc>
            </a:pPr>
            <a:r>
              <a:rPr lang="en-US" altLang="zh-CN" sz="2000" dirty="0">
                <a:solidFill>
                  <a:schemeClr val="tx1"/>
                </a:solidFill>
              </a:rPr>
              <a:t>-对已完成的前端模块进行了</a:t>
            </a:r>
            <a:r>
              <a:rPr lang="en-US" altLang="zh-CN" sz="2000" b="1" dirty="0">
                <a:solidFill>
                  <a:schemeClr val="accent1"/>
                </a:solidFill>
              </a:rPr>
              <a:t>初步的功能测试和</a:t>
            </a:r>
            <a:r>
              <a:rPr lang="zh-CN" altLang="en-US" sz="2000" b="1" dirty="0">
                <a:solidFill>
                  <a:schemeClr val="accent1"/>
                </a:solidFill>
              </a:rPr>
              <a:t>界面</a:t>
            </a:r>
            <a:r>
              <a:rPr lang="en-US" altLang="zh-CN" sz="2000" b="1" dirty="0">
                <a:solidFill>
                  <a:schemeClr val="accent1"/>
                </a:solidFill>
              </a:rPr>
              <a:t>测试</a:t>
            </a:r>
            <a:r>
              <a:rPr lang="en-US" altLang="zh-CN" sz="2000" dirty="0">
                <a:solidFill>
                  <a:schemeClr val="tx1"/>
                </a:solidFill>
              </a:rPr>
              <a:t>，发现的问题和反馈正在逐步处理中。</a:t>
            </a:r>
            <a:endParaRPr lang="en-US" altLang="zh-CN" sz="2000" dirty="0">
              <a:solidFill>
                <a:schemeClr val="tx1"/>
              </a:solidFill>
            </a:endParaRPr>
          </a:p>
          <a:p>
            <a:pPr>
              <a:lnSpc>
                <a:spcPct val="130000"/>
              </a:lnSpc>
            </a:pPr>
            <a:endParaRPr lang="en-US" altLang="zh-CN" sz="2000" dirty="0">
              <a:solidFill>
                <a:schemeClr val="tx1"/>
              </a:solidFill>
            </a:endParaRPr>
          </a:p>
          <a:p>
            <a:pPr>
              <a:lnSpc>
                <a:spcPct val="130000"/>
              </a:lnSpc>
            </a:pPr>
            <a:r>
              <a:rPr lang="en-US" altLang="zh-CN" sz="2000" dirty="0">
                <a:solidFill>
                  <a:schemeClr val="tx1"/>
                </a:solidFill>
              </a:rPr>
              <a:t>-后端开发随着进度的推进，将逐步加入</a:t>
            </a:r>
            <a:r>
              <a:rPr lang="en-US" altLang="zh-CN" sz="2000" b="1" dirty="0">
                <a:solidFill>
                  <a:schemeClr val="accent1"/>
                </a:solidFill>
              </a:rPr>
              <a:t>系统测试和性能测试</a:t>
            </a:r>
            <a:r>
              <a:rPr lang="en-US" altLang="zh-CN" sz="2000" dirty="0">
                <a:solidFill>
                  <a:schemeClr val="tx1"/>
                </a:solidFill>
              </a:rPr>
              <a:t>。</a:t>
            </a:r>
            <a:endParaRPr lang="en-US" altLang="zh-CN" sz="2000" dirty="0">
              <a:solidFill>
                <a:schemeClr val="tx1"/>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计划完成情况</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171065"/>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4.文档和开发规范：</a:t>
            </a:r>
            <a:endParaRPr lang="en-US" altLang="zh-CN"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-完成了</a:t>
            </a:r>
            <a:r>
              <a:rPr lang="en-US" altLang="zh-CN" sz="2000" b="1" dirty="0">
                <a:solidFill>
                  <a:schemeClr val="accent1"/>
                </a:solidFill>
              </a:rPr>
              <a:t>项目的</a:t>
            </a:r>
            <a:r>
              <a:rPr lang="zh-CN" altLang="en-US" sz="2000" b="1" dirty="0">
                <a:solidFill>
                  <a:schemeClr val="accent1"/>
                </a:solidFill>
              </a:rPr>
              <a:t>相关</a:t>
            </a:r>
            <a:r>
              <a:rPr lang="en-US" altLang="zh-CN" sz="2000" b="1" dirty="0">
                <a:solidFill>
                  <a:schemeClr val="accent1"/>
                </a:solidFill>
              </a:rPr>
              <a:t>文档</a:t>
            </a:r>
            <a:r>
              <a:rPr lang="en-US" altLang="zh-CN" sz="2000" dirty="0">
                <a:solidFill>
                  <a:schemeClr val="tx1">
                    <a:lumMod val="75000"/>
                    <a:lumOff val="25000"/>
                  </a:schemeClr>
                </a:solidFill>
              </a:rPr>
              <a:t>，包括</a:t>
            </a:r>
            <a:r>
              <a:rPr lang="zh-CN" altLang="en-US" sz="2000" dirty="0">
                <a:solidFill>
                  <a:schemeClr val="tx1">
                    <a:lumMod val="75000"/>
                    <a:lumOff val="25000"/>
                  </a:schemeClr>
                </a:solidFill>
              </a:rPr>
              <a:t>软件需求规约、软件架构文档、软件测试用例、迭代计划和迭代评估报告等</a:t>
            </a:r>
            <a:r>
              <a:rPr lang="en-US" altLang="zh-CN" sz="2000" dirty="0">
                <a:solidFill>
                  <a:schemeClr val="tx1">
                    <a:lumMod val="75000"/>
                    <a:lumOff val="25000"/>
                  </a:schemeClr>
                </a:solidFill>
              </a:rPr>
              <a:t>，以指导后续开发。</a:t>
            </a:r>
            <a:endParaRPr lang="en-US" altLang="zh-CN"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-正在</a:t>
            </a:r>
            <a:r>
              <a:rPr lang="en-US" altLang="zh-CN" sz="2000" b="1" dirty="0">
                <a:solidFill>
                  <a:schemeClr val="accent1"/>
                </a:solidFill>
              </a:rPr>
              <a:t>持续更新</a:t>
            </a:r>
            <a:r>
              <a:rPr lang="en-US" altLang="zh-CN" sz="2000" dirty="0">
                <a:solidFill>
                  <a:schemeClr val="tx1">
                    <a:lumMod val="75000"/>
                    <a:lumOff val="25000"/>
                  </a:schemeClr>
                </a:solidFill>
              </a:rPr>
              <a:t>文档，以反映项目进展和任何重大变更。</a:t>
            </a: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纯文字版式二</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5" name="文本框 14"/>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纯文字版式四</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添加页面标题内容</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endParaRPr lang="zh-CN" altLang="en-US" dirty="0">
              <a:solidFill>
                <a:schemeClr val="tx1">
                  <a:lumMod val="75000"/>
                  <a:lumOff val="25000"/>
                </a:schemeClr>
              </a:solidFill>
            </a:endParaRP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400" b="1" i="0" u="none" strike="noStrike" kern="0" cap="none" spc="0" normalizeH="0" baseline="0" noProof="0" dirty="0">
                  <a:ln>
                    <a:noFill/>
                  </a:ln>
                  <a:solidFill>
                    <a:srgbClr val="FFFFFF"/>
                  </a:solidFill>
                  <a:effectLst/>
                  <a:uLnTx/>
                  <a:uFillTx/>
                  <a:latin typeface="等线" panose="02010600030101010101" pitchFamily="2" charset="-122"/>
                </a:rPr>
                <a:t>1</a:t>
              </a:r>
              <a:endParaRPr kumimoji="0" sz="14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2</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130</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186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196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395</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59</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gr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11" name="矩形 10"/>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1</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2</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3</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4</a:t>
            </a:r>
            <a:endParaRPr lang="zh-CN" altLang="en-US" sz="2800" b="1"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9" name="矩形 8"/>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p:cNvGraphicFramePr/>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这里可以输入标题</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6" name="文本框 25"/>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8" name="文本框 27"/>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9" name="文本框 28"/>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1</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2</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3</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4</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p:cNvSpPr>
            <a:spLocks noGrp="1"/>
          </p:cNvSpPr>
          <p:nvPr>
            <p:ph type="body" sz="quarter" idx="13"/>
          </p:nvPr>
        </p:nvSpPr>
        <p:spPr/>
        <p:txBody>
          <a:bodyPr/>
          <a:lstStyle/>
          <a:p>
            <a:endParaRPr lang="zh-CN" altLang="en-US"/>
          </a:p>
        </p:txBody>
      </p:sp>
      <p:sp>
        <p:nvSpPr>
          <p:cNvPr id="102" name="文本占位符 101"/>
          <p:cNvSpPr>
            <a:spLocks noGrp="1"/>
          </p:cNvSpPr>
          <p:nvPr>
            <p:ph type="body" sz="quarter" idx="14"/>
          </p:nvPr>
        </p:nvSpPr>
        <p:spPr/>
        <p:txBody>
          <a:bodyPr/>
          <a:lstStyle/>
          <a:p>
            <a:r>
              <a:rPr lang="zh-CN" altLang="en-US" dirty="0"/>
              <a:t>色彩规范</a:t>
            </a:r>
            <a:endParaRPr lang="zh-CN" altLang="en-US" dirty="0"/>
          </a:p>
        </p:txBody>
      </p:sp>
      <p:sp>
        <p:nvSpPr>
          <p:cNvPr id="69" name="文本框 68"/>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endParaRPr lang="zh-CN" altLang="en-US" sz="2800" dirty="0">
              <a:solidFill>
                <a:srgbClr val="000000">
                  <a:lumMod val="75000"/>
                  <a:lumOff val="25000"/>
                </a:srgbClr>
              </a:solidFill>
              <a:latin typeface="+mn-ea"/>
            </a:endParaRPr>
          </a:p>
        </p:txBody>
      </p:sp>
      <p:sp>
        <p:nvSpPr>
          <p:cNvPr id="70" name="矩形 69"/>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1" name="文本框 70"/>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endParaRPr lang="zh-CN" altLang="en-US" sz="2800" dirty="0">
              <a:solidFill>
                <a:srgbClr val="000000">
                  <a:lumMod val="75000"/>
                  <a:lumOff val="25000"/>
                </a:srgbClr>
              </a:solidFill>
              <a:latin typeface="+mn-ea"/>
            </a:endParaRPr>
          </a:p>
        </p:txBody>
      </p:sp>
      <p:sp>
        <p:nvSpPr>
          <p:cNvPr id="72" name="矩形 71"/>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3" name="矩形 72"/>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4" name="矩形 73"/>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5" name="矩形 74"/>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6" name="矩形 75"/>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7" name="矩形 76"/>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8" name="矩形 77"/>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9" name="矩形 78"/>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0" name="矩形 79"/>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1" name="矩形 80"/>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2" name="矩形 81"/>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3" name="矩形 82"/>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4" name="矩形 83"/>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5" name="矩形 84"/>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6" name="矩形 85"/>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7" name="文本框 86"/>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endParaRPr lang="zh-CN" altLang="en-US" sz="2800" dirty="0">
              <a:solidFill>
                <a:srgbClr val="000000">
                  <a:lumMod val="75000"/>
                  <a:lumOff val="25000"/>
                </a:srgbClr>
              </a:solidFill>
              <a:latin typeface="+mn-ea"/>
            </a:endParaRPr>
          </a:p>
        </p:txBody>
      </p:sp>
      <p:sp>
        <p:nvSpPr>
          <p:cNvPr id="88" name="矩形 87"/>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9" name="矩形 88"/>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90" name="矩形 89"/>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1" name="矩形 90"/>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2" name="矩形 91"/>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3" name="矩形 92"/>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6" name="文本框 95"/>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endParaRPr lang="zh-CN" altLang="en-US" sz="2800" dirty="0">
              <a:solidFill>
                <a:srgbClr val="000000">
                  <a:lumMod val="75000"/>
                  <a:lumOff val="25000"/>
                </a:srgbClr>
              </a:solidFill>
              <a:latin typeface="+mn-ea"/>
            </a:endParaRPr>
          </a:p>
        </p:txBody>
      </p:sp>
      <p:sp>
        <p:nvSpPr>
          <p:cNvPr id="97" name="矩形 96"/>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104" name="文本占位符 103"/>
          <p:cNvSpPr>
            <a:spLocks noGrp="1"/>
          </p:cNvSpPr>
          <p:nvPr>
            <p:ph type="body" sz="quarter" idx="12"/>
          </p:nvPr>
        </p:nvSpPr>
        <p:spPr/>
        <p:txBody>
          <a:bodyPr/>
          <a:lstStyle/>
          <a:p>
            <a:endParaRPr lang="zh-CN" altLang="en-US"/>
          </a:p>
        </p:txBody>
      </p:sp>
      <p:sp>
        <p:nvSpPr>
          <p:cNvPr id="2" name="文本框 1"/>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endParaRPr lang="zh-CN" altLang="en-US" b="1"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267047" y="3164961"/>
            <a:ext cx="3311207" cy="19202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2"/>
          </p:nvPr>
        </p:nvSpPr>
        <p:spPr/>
        <p:txBody>
          <a:bodyPr/>
          <a:lstStyle/>
          <a:p>
            <a:endParaRPr lang="zh-CN" altLang="en-US"/>
          </a:p>
        </p:txBody>
      </p:sp>
      <p:sp>
        <p:nvSpPr>
          <p:cNvPr id="10" name="文本占位符 9"/>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字体规范</a:t>
            </a:r>
            <a:endParaRPr lang="zh-CN" altLang="en-US" dirty="0"/>
          </a:p>
        </p:txBody>
      </p:sp>
      <p:sp>
        <p:nvSpPr>
          <p:cNvPr id="69" name="文本框 68"/>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endParaRPr lang="zh-CN" altLang="en-US" sz="3200" b="1" dirty="0">
              <a:solidFill>
                <a:schemeClr val="tx1">
                  <a:lumMod val="75000"/>
                  <a:lumOff val="25000"/>
                </a:schemeClr>
              </a:solidFill>
              <a:latin typeface="+mj-ea"/>
              <a:ea typeface="+mj-ea"/>
            </a:endParaRPr>
          </a:p>
        </p:txBody>
      </p:sp>
      <p:sp>
        <p:nvSpPr>
          <p:cNvPr id="41" name="文本框 40"/>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endParaRPr lang="zh-CN" altLang="en-US" sz="3200" dirty="0">
              <a:solidFill>
                <a:schemeClr val="tx1">
                  <a:lumMod val="75000"/>
                  <a:lumOff val="25000"/>
                </a:schemeClr>
              </a:solidFill>
              <a:latin typeface="+mn-ea"/>
            </a:endParaRPr>
          </a:p>
        </p:txBody>
      </p:sp>
      <p:sp>
        <p:nvSpPr>
          <p:cNvPr id="42" name="文本框 41"/>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endParaRPr lang="zh-CN" altLang="en-US" dirty="0">
              <a:solidFill>
                <a:schemeClr val="bg1">
                  <a:lumMod val="50000"/>
                </a:schemeClr>
              </a:solidFill>
            </a:endParaRPr>
          </a:p>
        </p:txBody>
      </p:sp>
      <p:sp>
        <p:nvSpPr>
          <p:cNvPr id="13" name="文本框 12"/>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endParaRPr lang="zh-CN" altLang="en-US" dirty="0">
              <a:solidFill>
                <a:schemeClr val="bg1">
                  <a:lumMod val="50000"/>
                </a:schemeClr>
              </a:solidFill>
            </a:endParaRPr>
          </a:p>
        </p:txBody>
      </p:sp>
      <p:sp>
        <p:nvSpPr>
          <p:cNvPr id="44" name="矩形 43"/>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endParaRPr lang="zh-CN" altLang="en-US" dirty="0">
              <a:solidFill>
                <a:schemeClr val="bg1">
                  <a:lumMod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9" name="Freeform 5"/>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29"/>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30"/>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2"/>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3"/>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4"/>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49"/>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Oval 50"/>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3"/>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5"/>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6"/>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7"/>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8"/>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9"/>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0"/>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1"/>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3"/>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4"/>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5"/>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7"/>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8" name="Freeform 5"/>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3"/>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0"/>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1"/>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2"/>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40"/>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2"/>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7"/>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8"/>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9"/>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0"/>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1"/>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2"/>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3"/>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4"/>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5"/>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7"/>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8"/>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9"/>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60"/>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1"/>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2"/>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4"/>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5"/>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6"/>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7"/>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8"/>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9"/>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55420" y="3666694"/>
            <a:ext cx="10248277"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34742"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824374"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p:cNvSpPr txBox="1"/>
          <p:nvPr/>
        </p:nvSpPr>
        <p:spPr>
          <a:xfrm>
            <a:off x="1863444"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rgbClr val="C00000"/>
                </a:solidFill>
                <a:latin typeface="+mn-ea"/>
              </a:rPr>
              <a:t>01</a:t>
            </a:r>
            <a:endParaRPr lang="en-US" b="1" dirty="0">
              <a:solidFill>
                <a:srgbClr val="C00000"/>
              </a:solidFill>
              <a:latin typeface="+mn-ea"/>
            </a:endParaRPr>
          </a:p>
        </p:txBody>
      </p:sp>
      <p:sp>
        <p:nvSpPr>
          <p:cNvPr id="6" name="ïṩľîḓé"/>
          <p:cNvSpPr txBox="1"/>
          <p:nvPr/>
        </p:nvSpPr>
        <p:spPr>
          <a:xfrm>
            <a:off x="5353077" y="1569383"/>
            <a:ext cx="1452962" cy="864121"/>
          </a:xfrm>
          <a:prstGeom prst="rect">
            <a:avLst/>
          </a:prstGeom>
          <a:noFill/>
        </p:spPr>
        <p:txBody>
          <a:bodyPr wrap="square" lIns="91440" tIns="45720" rIns="91440" bIns="45720">
            <a:normAutofit lnSpcReduction="10000"/>
          </a:bodyPr>
          <a:lstStyle/>
          <a:p>
            <a:pPr algn="ctr"/>
            <a:r>
              <a:rPr lang="en-US" sz="5400" b="1" dirty="0">
                <a:solidFill>
                  <a:srgbClr val="C00000"/>
                </a:solidFill>
                <a:latin typeface="+mn-ea"/>
              </a:rPr>
              <a:t>02</a:t>
            </a:r>
            <a:endParaRPr lang="en-US" sz="5400" b="1" dirty="0">
              <a:solidFill>
                <a:srgbClr val="C00000"/>
              </a:solidFill>
              <a:latin typeface="+mn-ea"/>
            </a:endParaRPr>
          </a:p>
        </p:txBody>
      </p:sp>
      <p:sp>
        <p:nvSpPr>
          <p:cNvPr id="7" name="îṩľiḑé"/>
          <p:cNvSpPr txBox="1"/>
          <p:nvPr/>
        </p:nvSpPr>
        <p:spPr>
          <a:xfrm>
            <a:off x="8842711"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rgbClr val="C00000"/>
                </a:solidFill>
                <a:latin typeface="+mn-ea"/>
              </a:rPr>
              <a:t>03</a:t>
            </a:r>
            <a:endParaRPr lang="en-US" b="1" dirty="0">
              <a:solidFill>
                <a:srgbClr val="C00000"/>
              </a:solidFill>
              <a:latin typeface="+mn-ea"/>
            </a:endParaRPr>
          </a:p>
        </p:txBody>
      </p:sp>
      <p:sp>
        <p:nvSpPr>
          <p:cNvPr id="8" name="îṩľiďé"/>
          <p:cNvSpPr txBox="1"/>
          <p:nvPr/>
        </p:nvSpPr>
        <p:spPr>
          <a:xfrm>
            <a:off x="1863444"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rgbClr val="C00000"/>
                </a:solidFill>
                <a:latin typeface="+mn-ea"/>
              </a:rPr>
              <a:t>04</a:t>
            </a:r>
            <a:endParaRPr lang="en-US" altLang="zh-CN" sz="5400" b="1" dirty="0">
              <a:solidFill>
                <a:srgbClr val="C00000"/>
              </a:solidFill>
              <a:latin typeface="+mn-ea"/>
            </a:endParaRPr>
          </a:p>
        </p:txBody>
      </p:sp>
      <p:sp>
        <p:nvSpPr>
          <p:cNvPr id="9" name="îŝḻîḓê"/>
          <p:cNvSpPr txBox="1"/>
          <p:nvPr/>
        </p:nvSpPr>
        <p:spPr>
          <a:xfrm>
            <a:off x="535307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accent1"/>
                </a:solidFill>
                <a:latin typeface="+mn-ea"/>
              </a:rPr>
              <a:t>05</a:t>
            </a:r>
            <a:endParaRPr lang="en-US" b="1" dirty="0">
              <a:solidFill>
                <a:schemeClr val="accent1"/>
              </a:solidFill>
              <a:latin typeface="+mn-ea"/>
            </a:endParaRPr>
          </a:p>
        </p:txBody>
      </p:sp>
      <p:sp>
        <p:nvSpPr>
          <p:cNvPr id="10" name="iṣļïḑe"/>
          <p:cNvSpPr txBox="1"/>
          <p:nvPr/>
        </p:nvSpPr>
        <p:spPr>
          <a:xfrm>
            <a:off x="8842711"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rgbClr val="C00000"/>
                </a:solidFill>
                <a:latin typeface="+mn-ea"/>
              </a:rPr>
              <a:t>06</a:t>
            </a:r>
            <a:endParaRPr lang="en-US" altLang="zh-CN" sz="5400" b="1" dirty="0">
              <a:solidFill>
                <a:srgbClr val="C00000"/>
              </a:solidFill>
              <a:latin typeface="+mn-ea"/>
            </a:endParaRPr>
          </a:p>
        </p:txBody>
      </p:sp>
      <p:sp>
        <p:nvSpPr>
          <p:cNvPr id="11" name="矩形 10"/>
          <p:cNvSpPr/>
          <p:nvPr/>
        </p:nvSpPr>
        <p:spPr>
          <a:xfrm>
            <a:off x="1584084" y="2527369"/>
            <a:ext cx="2011680" cy="450850"/>
          </a:xfrm>
          <a:prstGeom prst="rect">
            <a:avLst/>
          </a:prstGeom>
        </p:spPr>
        <p:txBody>
          <a:bodyPr wrap="none">
            <a:spAutoFit/>
          </a:bodyPr>
          <a:lstStyle/>
          <a:p>
            <a:pPr algn="ctr">
              <a:lnSpc>
                <a:spcPct val="130000"/>
              </a:lnSpc>
            </a:pPr>
            <a:r>
              <a:rPr lang="zh-CN" altLang="en-US" b="1" dirty="0">
                <a:solidFill>
                  <a:srgbClr val="C00000"/>
                </a:solidFill>
              </a:rPr>
              <a:t>已实现的软件特征</a:t>
            </a:r>
            <a:endParaRPr lang="zh-CN" altLang="en-US" b="1" dirty="0">
              <a:solidFill>
                <a:srgbClr val="C00000"/>
              </a:solidFill>
            </a:endParaRPr>
          </a:p>
        </p:txBody>
      </p:sp>
      <p:sp>
        <p:nvSpPr>
          <p:cNvPr id="12" name="矩形 11"/>
          <p:cNvSpPr/>
          <p:nvPr/>
        </p:nvSpPr>
        <p:spPr>
          <a:xfrm>
            <a:off x="1926984" y="4897434"/>
            <a:ext cx="1325880" cy="450850"/>
          </a:xfrm>
          <a:prstGeom prst="rect">
            <a:avLst/>
          </a:prstGeom>
        </p:spPr>
        <p:txBody>
          <a:bodyPr wrap="none">
            <a:spAutoFit/>
          </a:bodyPr>
          <a:lstStyle/>
          <a:p>
            <a:pPr algn="ctr">
              <a:lnSpc>
                <a:spcPct val="130000"/>
              </a:lnSpc>
            </a:pPr>
            <a:r>
              <a:rPr lang="zh-CN" altLang="en-US" b="1" dirty="0">
                <a:solidFill>
                  <a:srgbClr val="C00000"/>
                </a:solidFill>
              </a:rPr>
              <a:t>遇到的问题</a:t>
            </a:r>
            <a:endParaRPr lang="zh-CN" altLang="en-US" b="1" dirty="0">
              <a:solidFill>
                <a:srgbClr val="C00000"/>
              </a:solidFill>
            </a:endParaRPr>
          </a:p>
        </p:txBody>
      </p:sp>
      <p:sp>
        <p:nvSpPr>
          <p:cNvPr id="13" name="矩形 12"/>
          <p:cNvSpPr/>
          <p:nvPr/>
        </p:nvSpPr>
        <p:spPr>
          <a:xfrm>
            <a:off x="5531713" y="2527369"/>
            <a:ext cx="1097280" cy="450850"/>
          </a:xfrm>
          <a:prstGeom prst="rect">
            <a:avLst/>
          </a:prstGeom>
        </p:spPr>
        <p:txBody>
          <a:bodyPr wrap="none">
            <a:spAutoFit/>
          </a:bodyPr>
          <a:lstStyle/>
          <a:p>
            <a:pPr algn="ctr">
              <a:lnSpc>
                <a:spcPct val="130000"/>
              </a:lnSpc>
            </a:pPr>
            <a:r>
              <a:rPr lang="zh-CN" altLang="en-US" b="1" dirty="0">
                <a:solidFill>
                  <a:srgbClr val="C00000"/>
                </a:solidFill>
              </a:rPr>
              <a:t>技术创新</a:t>
            </a:r>
            <a:endParaRPr lang="zh-CN" altLang="en-US" b="1" dirty="0">
              <a:solidFill>
                <a:srgbClr val="C00000"/>
              </a:solidFill>
            </a:endParaRPr>
          </a:p>
        </p:txBody>
      </p:sp>
      <p:sp>
        <p:nvSpPr>
          <p:cNvPr id="14" name="矩形 13"/>
          <p:cNvSpPr/>
          <p:nvPr/>
        </p:nvSpPr>
        <p:spPr>
          <a:xfrm>
            <a:off x="8792744" y="2527369"/>
            <a:ext cx="1554480" cy="450850"/>
          </a:xfrm>
          <a:prstGeom prst="rect">
            <a:avLst/>
          </a:prstGeom>
        </p:spPr>
        <p:txBody>
          <a:bodyPr wrap="none">
            <a:spAutoFit/>
          </a:bodyPr>
          <a:lstStyle/>
          <a:p>
            <a:pPr algn="ctr">
              <a:lnSpc>
                <a:spcPct val="130000"/>
              </a:lnSpc>
            </a:pPr>
            <a:r>
              <a:rPr lang="zh-CN" altLang="en-US" b="1" dirty="0">
                <a:solidFill>
                  <a:srgbClr val="C00000"/>
                </a:solidFill>
              </a:rPr>
              <a:t>计划完成情况</a:t>
            </a:r>
            <a:endParaRPr lang="zh-CN" altLang="en-US" b="1" dirty="0">
              <a:solidFill>
                <a:srgbClr val="C00000"/>
              </a:solidFill>
            </a:endParaRPr>
          </a:p>
        </p:txBody>
      </p:sp>
      <p:sp>
        <p:nvSpPr>
          <p:cNvPr id="15" name="矩形 14"/>
          <p:cNvSpPr/>
          <p:nvPr/>
        </p:nvSpPr>
        <p:spPr>
          <a:xfrm>
            <a:off x="5187224" y="4897434"/>
            <a:ext cx="1783080" cy="450850"/>
          </a:xfrm>
          <a:prstGeom prst="rect">
            <a:avLst/>
          </a:prstGeom>
        </p:spPr>
        <p:txBody>
          <a:bodyPr wrap="none">
            <a:spAutoFit/>
          </a:bodyPr>
          <a:lstStyle/>
          <a:p>
            <a:pPr algn="ctr">
              <a:lnSpc>
                <a:spcPct val="130000"/>
              </a:lnSpc>
            </a:pPr>
            <a:r>
              <a:rPr lang="zh-CN" altLang="en-US" b="1" dirty="0">
                <a:solidFill>
                  <a:schemeClr val="accent1"/>
                </a:solidFill>
              </a:rPr>
              <a:t>后续的开发任务</a:t>
            </a:r>
            <a:endParaRPr lang="zh-CN" altLang="en-US" b="1" dirty="0">
              <a:solidFill>
                <a:schemeClr val="accent1"/>
              </a:solidFill>
            </a:endParaRPr>
          </a:p>
        </p:txBody>
      </p:sp>
      <p:sp>
        <p:nvSpPr>
          <p:cNvPr id="16" name="矩形 15"/>
          <p:cNvSpPr/>
          <p:nvPr/>
        </p:nvSpPr>
        <p:spPr>
          <a:xfrm>
            <a:off x="8906256" y="4897434"/>
            <a:ext cx="1325880" cy="450850"/>
          </a:xfrm>
          <a:prstGeom prst="rect">
            <a:avLst/>
          </a:prstGeom>
        </p:spPr>
        <p:txBody>
          <a:bodyPr wrap="none">
            <a:spAutoFit/>
          </a:bodyPr>
          <a:lstStyle/>
          <a:p>
            <a:pPr algn="ctr">
              <a:lnSpc>
                <a:spcPct val="130000"/>
              </a:lnSpc>
            </a:pPr>
            <a:r>
              <a:rPr lang="zh-CN" altLang="en-US" b="1" dirty="0">
                <a:solidFill>
                  <a:srgbClr val="C00000"/>
                </a:solidFill>
              </a:rPr>
              <a:t>风险和应对</a:t>
            </a:r>
            <a:endParaRPr lang="zh-CN" altLang="en-US" b="1" dirty="0">
              <a:solidFill>
                <a:srgbClr val="C00000"/>
              </a:solidFill>
            </a:endParaRPr>
          </a:p>
        </p:txBody>
      </p:sp>
      <p:pic>
        <p:nvPicPr>
          <p:cNvPr id="18" name="图片 17"/>
          <p:cNvPicPr>
            <a:picLocks noChangeAspect="1"/>
          </p:cNvPicPr>
          <p:nvPr/>
        </p:nvPicPr>
        <p:blipFill>
          <a:blip r:embed="rId1"/>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rotWithShape="1">
          <a:blip r:embed="rId2" cstate="print"/>
          <a:srcRect r="1346"/>
          <a:stretch>
            <a:fillRect/>
          </a:stretch>
        </p:blipFill>
        <p:spPr>
          <a:xfrm>
            <a:off x="516" y="6041797"/>
            <a:ext cx="12166903" cy="4116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C00000"/>
                </a:solidFill>
                <a:sym typeface="+mn-ea"/>
              </a:rPr>
              <a:t>已实现的软件特征</a:t>
            </a:r>
            <a:endParaRPr lang="zh-CN" altLang="en-US" dirty="0"/>
          </a:p>
        </p:txBody>
      </p:sp>
      <p:sp>
        <p:nvSpPr>
          <p:cNvPr id="5" name="文本占位符 4"/>
          <p:cNvSpPr>
            <a:spLocks noGrp="1"/>
          </p:cNvSpPr>
          <p:nvPr>
            <p:ph type="body" sz="quarter" idx="11"/>
          </p:nvPr>
        </p:nvSpPr>
        <p:spPr/>
        <p:txBody>
          <a:bodyPr/>
          <a:lstStyle/>
          <a:p>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已实现的软件特征</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37712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登录页面</a:t>
            </a:r>
            <a:r>
              <a:rPr lang="zh-CN" altLang="en-US" sz="2400" dirty="0">
                <a:solidFill>
                  <a:schemeClr val="tx1">
                    <a:lumMod val="75000"/>
                    <a:lumOff val="25000"/>
                  </a:schemeClr>
                </a:solidFill>
              </a:rPr>
              <a:t>：</a:t>
            </a:r>
            <a:endParaRPr lang="zh-CN" altLang="en-US" sz="24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实现了用户的</a:t>
            </a:r>
            <a:r>
              <a:rPr lang="zh-CN" altLang="en-US" sz="2000" b="1" dirty="0">
                <a:solidFill>
                  <a:srgbClr val="C00000"/>
                </a:solidFill>
              </a:rPr>
              <a:t>登录功能</a:t>
            </a:r>
            <a:r>
              <a:rPr lang="zh-CN" altLang="en-US" sz="2000" dirty="0">
                <a:solidFill>
                  <a:schemeClr val="tx1">
                    <a:lumMod val="75000"/>
                    <a:lumOff val="25000"/>
                  </a:schemeClr>
                </a:solidFill>
              </a:rPr>
              <a:t>，账号密码验证。</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集成了忘记密码和新用户注册的页面。</a:t>
            </a:r>
            <a:endParaRPr lang="zh-CN" altLang="en-US" sz="2000" dirty="0">
              <a:solidFill>
                <a:schemeClr val="tx1">
                  <a:lumMod val="75000"/>
                  <a:lumOff val="25000"/>
                </a:schemeClr>
              </a:solidFill>
            </a:endParaRPr>
          </a:p>
          <a:p>
            <a:pPr>
              <a:lnSpc>
                <a:spcPct val="130000"/>
              </a:lnSpc>
            </a:pPr>
            <a:endParaRPr lang="zh-CN" altLang="en-US" sz="1600" dirty="0">
              <a:solidFill>
                <a:schemeClr val="tx1">
                  <a:lumMod val="75000"/>
                  <a:lumOff val="25000"/>
                </a:schemeClr>
              </a:solidFill>
            </a:endParaRPr>
          </a:p>
          <a:p>
            <a:pPr>
              <a:lnSpc>
                <a:spcPct val="130000"/>
              </a:lnSpc>
            </a:pPr>
            <a:r>
              <a:rPr lang="zh-CN" altLang="en-US" sz="2400" b="1" dirty="0">
                <a:solidFill>
                  <a:schemeClr val="tx1">
                    <a:lumMod val="75000"/>
                    <a:lumOff val="25000"/>
                  </a:schemeClr>
                </a:solidFill>
              </a:rPr>
              <a:t>主页面：</a:t>
            </a:r>
            <a:endParaRPr lang="zh-CN" altLang="en-US" sz="2400" b="1" dirty="0">
              <a:solidFill>
                <a:schemeClr val="tx1">
                  <a:lumMod val="75000"/>
                  <a:lumOff val="25000"/>
                </a:schemeClr>
              </a:solidFill>
            </a:endParaRPr>
          </a:p>
          <a:p>
            <a:pPr>
              <a:lnSpc>
                <a:spcPct val="130000"/>
              </a:lnSpc>
            </a:pPr>
            <a:r>
              <a:rPr lang="en-US" altLang="zh-CN" sz="1600" dirty="0">
                <a:solidFill>
                  <a:schemeClr val="tx1">
                    <a:lumMod val="75000"/>
                    <a:lumOff val="25000"/>
                  </a:schemeClr>
                </a:solidFill>
              </a:rPr>
              <a:t>-</a:t>
            </a:r>
            <a:r>
              <a:rPr lang="zh-CN" altLang="en-US" sz="2000" dirty="0">
                <a:solidFill>
                  <a:schemeClr val="tx1">
                    <a:lumMod val="75000"/>
                    <a:lumOff val="25000"/>
                  </a:schemeClr>
                </a:solidFill>
              </a:rPr>
              <a:t>展示了戒烟宣传轮播图。</a:t>
            </a:r>
            <a:r>
              <a:rPr lang="zh-CN" altLang="en-US" sz="2000" dirty="0">
                <a:solidFill>
                  <a:schemeClr val="tx1">
                    <a:lumMod val="75000"/>
                    <a:lumOff val="25000"/>
                  </a:schemeClr>
                </a:solidFill>
                <a:sym typeface="+mn-ea"/>
              </a:rPr>
              <a:t>提供了快速访问到其他部分的</a:t>
            </a:r>
            <a:r>
              <a:rPr lang="zh-CN" altLang="en-US" sz="2000" b="1" dirty="0">
                <a:solidFill>
                  <a:srgbClr val="C00000"/>
                </a:solidFill>
                <a:sym typeface="+mn-ea"/>
              </a:rPr>
              <a:t>导航栏和菜单</a:t>
            </a:r>
            <a:r>
              <a:rPr lang="zh-CN" altLang="en-US" sz="2000" dirty="0">
                <a:solidFill>
                  <a:schemeClr val="tx1">
                    <a:lumMod val="75000"/>
                    <a:lumOff val="25000"/>
                  </a:schemeClr>
                </a:solidFill>
                <a:sym typeface="+mn-ea"/>
              </a:rPr>
              <a:t>。</a:t>
            </a:r>
            <a:endParaRPr lang="zh-CN" altLang="en-US" sz="2000" dirty="0">
              <a:solidFill>
                <a:schemeClr val="tx1">
                  <a:lumMod val="75000"/>
                  <a:lumOff val="25000"/>
                </a:schemeClr>
              </a:solidFill>
              <a:sym typeface="+mn-ea"/>
            </a:endParaRPr>
          </a:p>
          <a:p>
            <a:pPr>
              <a:lnSpc>
                <a:spcPct val="130000"/>
              </a:lnSpc>
            </a:pPr>
            <a:r>
              <a:rPr lang="en-US" altLang="zh-CN" sz="2000" dirty="0">
                <a:solidFill>
                  <a:schemeClr val="tx1">
                    <a:lumMod val="75000"/>
                    <a:lumOff val="25000"/>
                  </a:schemeClr>
                </a:solidFill>
              </a:rPr>
              <a:t>-提供关于吸烟和戒烟的相关</a:t>
            </a:r>
            <a:r>
              <a:rPr lang="en-US" altLang="zh-CN" sz="2000" b="1" dirty="0">
                <a:solidFill>
                  <a:srgbClr val="C00000"/>
                </a:solidFill>
              </a:rPr>
              <a:t>教育和信息</a:t>
            </a:r>
            <a:r>
              <a:rPr lang="en-US" altLang="zh-CN" sz="2000" dirty="0">
                <a:solidFill>
                  <a:schemeClr val="tx1">
                    <a:lumMod val="75000"/>
                    <a:lumOff val="25000"/>
                  </a:schemeClr>
                </a:solidFill>
              </a:rPr>
              <a:t>。</a:t>
            </a:r>
            <a:endParaRPr lang="en-US" altLang="zh-CN" sz="2000" dirty="0">
              <a:solidFill>
                <a:schemeClr val="tx1">
                  <a:lumMod val="75000"/>
                  <a:lumOff val="25000"/>
                </a:schemeClr>
              </a:solidFill>
            </a:endParaRPr>
          </a:p>
          <a:p>
            <a:pPr>
              <a:lnSpc>
                <a:spcPct val="130000"/>
              </a:lnSpc>
            </a:pPr>
            <a:endParaRPr lang="zh-CN" altLang="en-US" sz="2000" dirty="0">
              <a:solidFill>
                <a:schemeClr val="tx1">
                  <a:lumMod val="75000"/>
                  <a:lumOff val="25000"/>
                </a:schemeClr>
              </a:solidFill>
            </a:endParaRPr>
          </a:p>
          <a:p>
            <a:pPr>
              <a:lnSpc>
                <a:spcPct val="130000"/>
              </a:lnSpc>
            </a:pPr>
            <a:endParaRPr lang="zh-CN" altLang="en-US"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已实现的软件特征</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3610610"/>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数据统计页面：</a:t>
            </a:r>
            <a:endParaRPr lang="zh-CN" altLang="en-US"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实现了</a:t>
            </a:r>
            <a:r>
              <a:rPr lang="zh-CN" altLang="en-US" sz="2000" b="1" dirty="0">
                <a:solidFill>
                  <a:srgbClr val="C00000"/>
                </a:solidFill>
              </a:rPr>
              <a:t>数据可视化</a:t>
            </a:r>
            <a:r>
              <a:rPr lang="zh-CN" altLang="en-US" sz="2000" dirty="0">
                <a:solidFill>
                  <a:schemeClr val="tx1">
                    <a:lumMod val="75000"/>
                    <a:lumOff val="25000"/>
                  </a:schemeClr>
                </a:solidFill>
              </a:rPr>
              <a:t>，包括每日、每周、每月吸烟数据统计，形成</a:t>
            </a:r>
            <a:r>
              <a:rPr lang="zh-CN" altLang="en-US" sz="2000" b="1" dirty="0">
                <a:solidFill>
                  <a:srgbClr val="C00000"/>
                </a:solidFill>
              </a:rPr>
              <a:t>可视化图表</a:t>
            </a:r>
            <a:r>
              <a:rPr lang="zh-CN" altLang="en-US" sz="2000" dirty="0">
                <a:solidFill>
                  <a:schemeClr val="tx1">
                    <a:lumMod val="75000"/>
                    <a:lumOff val="25000"/>
                  </a:schemeClr>
                </a:solidFill>
              </a:rPr>
              <a:t>。提供</a:t>
            </a:r>
            <a:r>
              <a:rPr lang="zh-CN" altLang="en-US" sz="2000" b="1" dirty="0">
                <a:solidFill>
                  <a:srgbClr val="C00000"/>
                </a:solidFill>
              </a:rPr>
              <a:t>金额估计</a:t>
            </a:r>
            <a:r>
              <a:rPr lang="zh-CN" altLang="en-US" sz="2000" dirty="0">
                <a:solidFill>
                  <a:schemeClr val="tx1">
                    <a:lumMod val="75000"/>
                    <a:lumOff val="25000"/>
                  </a:schemeClr>
                </a:solidFill>
              </a:rPr>
              <a:t>，估算用户在烟草上的消费。</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提供了</a:t>
            </a:r>
            <a:r>
              <a:rPr lang="zh-CN" altLang="en-US" sz="2000" b="1" dirty="0">
                <a:solidFill>
                  <a:srgbClr val="C00000"/>
                </a:solidFill>
              </a:rPr>
              <a:t>时间筛选</a:t>
            </a:r>
            <a:r>
              <a:rPr lang="zh-CN" altLang="en-US" sz="2000" dirty="0">
                <a:solidFill>
                  <a:schemeClr val="tx1">
                    <a:lumMod val="75000"/>
                    <a:lumOff val="25000"/>
                  </a:schemeClr>
                </a:solidFill>
              </a:rPr>
              <a:t>功能，支持查看不同时间段的戒烟数据。</a:t>
            </a:r>
            <a:endParaRPr lang="zh-CN" altLang="en-US" sz="2000" dirty="0">
              <a:solidFill>
                <a:schemeClr val="tx1">
                  <a:lumMod val="75000"/>
                  <a:lumOff val="25000"/>
                </a:schemeClr>
              </a:solidFill>
            </a:endParaRPr>
          </a:p>
          <a:p>
            <a:pPr>
              <a:lnSpc>
                <a:spcPct val="130000"/>
              </a:lnSpc>
            </a:pPr>
            <a:endParaRPr lang="zh-CN" altLang="en-US" sz="800" dirty="0">
              <a:solidFill>
                <a:schemeClr val="tx1">
                  <a:lumMod val="75000"/>
                  <a:lumOff val="25000"/>
                </a:schemeClr>
              </a:solidFill>
            </a:endParaRPr>
          </a:p>
          <a:p>
            <a:pPr>
              <a:lnSpc>
                <a:spcPct val="130000"/>
              </a:lnSpc>
            </a:pPr>
            <a:r>
              <a:rPr lang="zh-CN" altLang="en-US" sz="2400" b="1" dirty="0">
                <a:solidFill>
                  <a:schemeClr val="tx1">
                    <a:lumMod val="75000"/>
                    <a:lumOff val="25000"/>
                  </a:schemeClr>
                </a:solidFill>
              </a:rPr>
              <a:t>用户中心页面：</a:t>
            </a:r>
            <a:endParaRPr lang="zh-CN" altLang="en-US" sz="2400" b="1" dirty="0">
              <a:solidFill>
                <a:schemeClr val="tx1">
                  <a:lumMod val="75000"/>
                  <a:lumOff val="25000"/>
                </a:schemeClr>
              </a:solidFill>
            </a:endParaRPr>
          </a:p>
          <a:p>
            <a:pPr>
              <a:lnSpc>
                <a:spcPct val="130000"/>
              </a:lnSpc>
            </a:pPr>
            <a:r>
              <a:rPr lang="en-US" altLang="zh-CN" sz="1600" dirty="0">
                <a:solidFill>
                  <a:schemeClr val="tx1">
                    <a:lumMod val="75000"/>
                    <a:lumOff val="25000"/>
                  </a:schemeClr>
                </a:solidFill>
              </a:rPr>
              <a:t>-</a:t>
            </a:r>
            <a:r>
              <a:rPr lang="zh-CN" altLang="en-US" sz="2000" dirty="0">
                <a:solidFill>
                  <a:schemeClr val="tx1">
                    <a:lumMod val="75000"/>
                    <a:lumOff val="25000"/>
                  </a:schemeClr>
                </a:solidFill>
              </a:rPr>
              <a:t>用户可以</a:t>
            </a:r>
            <a:r>
              <a:rPr lang="zh-CN" altLang="en-US" sz="2000" b="1" dirty="0">
                <a:solidFill>
                  <a:srgbClr val="C00000"/>
                </a:solidFill>
              </a:rPr>
              <a:t>查看个人信息</a:t>
            </a:r>
            <a:r>
              <a:rPr lang="zh-CN" altLang="en-US" sz="2000" dirty="0">
                <a:solidFill>
                  <a:schemeClr val="tx1">
                    <a:lumMod val="75000"/>
                    <a:lumOff val="25000"/>
                  </a:schemeClr>
                </a:solidFill>
              </a:rPr>
              <a:t>，包括头像、昵称、年龄、联系方式等。</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用户可以查看个人博客。</a:t>
            </a:r>
            <a:endParaRPr lang="zh-CN" altLang="en-US" sz="2000" dirty="0">
              <a:solidFill>
                <a:schemeClr val="tx1">
                  <a:lumMod val="75000"/>
                  <a:lumOff val="25000"/>
                </a:schemeClr>
              </a:solidFill>
            </a:endParaRPr>
          </a:p>
          <a:p>
            <a:pPr>
              <a:lnSpc>
                <a:spcPct val="130000"/>
              </a:lnSpc>
            </a:pPr>
            <a:endParaRPr lang="zh-CN" altLang="en-US"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C00000"/>
                </a:solidFill>
                <a:sym typeface="+mn-ea"/>
              </a:rPr>
              <a:t>技术创新</a:t>
            </a:r>
            <a:endParaRPr lang="zh-CN" altLang="en-US" dirty="0"/>
          </a:p>
        </p:txBody>
      </p:sp>
      <p:sp>
        <p:nvSpPr>
          <p:cNvPr id="5" name="文本占位符 4"/>
          <p:cNvSpPr>
            <a:spLocks noGrp="1"/>
          </p:cNvSpPr>
          <p:nvPr>
            <p:ph type="body" sz="quarter" idx="11"/>
          </p:nvPr>
        </p:nvSpPr>
        <p:spPr/>
        <p:txBody>
          <a:bodyPr/>
          <a:lstStyle/>
          <a:p>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技术创新</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4171950"/>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1</a:t>
            </a:r>
            <a:r>
              <a:rPr lang="en-US" altLang="zh-CN" sz="2400" b="1" dirty="0">
                <a:solidFill>
                  <a:schemeClr val="tx1">
                    <a:lumMod val="75000"/>
                    <a:lumOff val="25000"/>
                  </a:schemeClr>
                </a:solidFill>
              </a:rPr>
              <a:t>.</a:t>
            </a:r>
            <a:r>
              <a:rPr lang="zh-CN" altLang="en-US" sz="2400" b="1" dirty="0">
                <a:solidFill>
                  <a:schemeClr val="tx1">
                    <a:lumMod val="75000"/>
                    <a:lumOff val="25000"/>
                  </a:schemeClr>
                </a:solidFill>
              </a:rPr>
              <a:t> 数据化管理</a:t>
            </a:r>
            <a:endParaRPr lang="zh-CN" altLang="en-US"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网站可以记录用户的戒烟进程、戒烟金额等数据，通过</a:t>
            </a:r>
            <a:r>
              <a:rPr lang="zh-CN" altLang="en-US" sz="2000" b="1" dirty="0">
                <a:solidFill>
                  <a:srgbClr val="C00000"/>
                </a:solidFill>
              </a:rPr>
              <a:t>数据分析和可视化</a:t>
            </a:r>
            <a:r>
              <a:rPr lang="zh-CN" altLang="en-US" sz="2000" dirty="0">
                <a:solidFill>
                  <a:schemeClr val="tx1">
                    <a:lumMod val="75000"/>
                    <a:lumOff val="25000"/>
                  </a:schemeClr>
                </a:solidFill>
              </a:rPr>
              <a:t>，用户可以更好地了解自己的戒烟进程，找到自己的优势和不足，并得到相应的支持和建议。</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-提供交互式的数据可视化工具，让用户以更直观的方式理解自己的数据。用户可以通过</a:t>
            </a:r>
            <a:r>
              <a:rPr lang="en-US" altLang="zh-CN" sz="2000" b="1" dirty="0">
                <a:solidFill>
                  <a:srgbClr val="C00000"/>
                </a:solidFill>
              </a:rPr>
              <a:t>图表和时间线</a:t>
            </a:r>
            <a:r>
              <a:rPr lang="en-US" altLang="zh-CN" sz="2000" dirty="0">
                <a:solidFill>
                  <a:schemeClr val="tx1">
                    <a:lumMod val="75000"/>
                    <a:lumOff val="25000"/>
                  </a:schemeClr>
                </a:solidFill>
              </a:rPr>
              <a:t>来追踪自己的戒烟进展，</a:t>
            </a:r>
            <a:r>
              <a:rPr lang="zh-CN" altLang="en-US" sz="2000" dirty="0">
                <a:solidFill>
                  <a:schemeClr val="tx1">
                    <a:lumMod val="75000"/>
                    <a:lumOff val="25000"/>
                  </a:schemeClr>
                </a:solidFill>
                <a:sym typeface="+mn-ea"/>
              </a:rPr>
              <a:t>提供了</a:t>
            </a:r>
            <a:r>
              <a:rPr lang="zh-CN" altLang="en-US" sz="2000" b="1" dirty="0">
                <a:solidFill>
                  <a:srgbClr val="C00000"/>
                </a:solidFill>
                <a:sym typeface="+mn-ea"/>
              </a:rPr>
              <a:t>时间筛选</a:t>
            </a:r>
            <a:r>
              <a:rPr lang="zh-CN" altLang="en-US" sz="2000" dirty="0">
                <a:solidFill>
                  <a:schemeClr val="tx1">
                    <a:lumMod val="75000"/>
                    <a:lumOff val="25000"/>
                  </a:schemeClr>
                </a:solidFill>
                <a:sym typeface="+mn-ea"/>
              </a:rPr>
              <a:t>功能，支持查看不同时间段的戒烟数据。</a:t>
            </a:r>
            <a:endParaRPr lang="zh-CN" altLang="en-US"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a:p>
            <a:pPr>
              <a:lnSpc>
                <a:spcPct val="130000"/>
              </a:lnSpc>
            </a:pPr>
            <a:endParaRPr lang="zh-CN" altLang="en-US" sz="2000" dirty="0">
              <a:solidFill>
                <a:schemeClr val="tx1">
                  <a:lumMod val="75000"/>
                  <a:lumOff val="25000"/>
                </a:schemeClr>
              </a:solidFill>
            </a:endParaRPr>
          </a:p>
          <a:p>
            <a:pPr>
              <a:lnSpc>
                <a:spcPct val="130000"/>
              </a:lnSpc>
            </a:pP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lgn="l">
              <a:lnSpc>
                <a:spcPct val="130000"/>
              </a:lnSpc>
            </a:pPr>
            <a:r>
              <a:rPr lang="zh-CN" altLang="en-US" dirty="0">
                <a:solidFill>
                  <a:schemeClr val="bg1"/>
                </a:solidFill>
                <a:sym typeface="+mn-ea"/>
              </a:rPr>
              <a:t>技术创新</a:t>
            </a:r>
            <a:endParaRPr lang="zh-CN" altLang="en-US" dirty="0">
              <a:solidFill>
                <a:schemeClr val="bg1"/>
              </a:solidFill>
              <a:sym typeface="+mn-ea"/>
            </a:endParaRP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971800"/>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2.前端框架的应用</a:t>
            </a:r>
            <a:endParaRPr lang="en-US" altLang="zh-CN" sz="2400" b="1"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-采用了Vue.js，组件化架构使得前端代码结构更清晰、更易于维护。每个页面和功能都被拆分成独立的、可重用的组件，提高了</a:t>
            </a:r>
            <a:r>
              <a:rPr lang="en-US" altLang="zh-CN" sz="2000" b="1" dirty="0">
                <a:solidFill>
                  <a:srgbClr val="C00000"/>
                </a:solidFill>
              </a:rPr>
              <a:t>开发效率和代码的可复用性</a:t>
            </a:r>
            <a:r>
              <a:rPr lang="en-US" altLang="zh-CN" sz="2000" dirty="0">
                <a:solidFill>
                  <a:schemeClr val="tx1">
                    <a:lumMod val="75000"/>
                    <a:lumOff val="25000"/>
                  </a:schemeClr>
                </a:solidFill>
              </a:rPr>
              <a:t>。</a:t>
            </a: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-利用 Vue.js 的响应式系统和双向数据绑定，实现了用户界面和数据状态之间的</a:t>
            </a:r>
            <a:r>
              <a:rPr lang="en-US" altLang="zh-CN" sz="2000" b="1" dirty="0">
                <a:solidFill>
                  <a:srgbClr val="C00000"/>
                </a:solidFill>
              </a:rPr>
              <a:t>即时同步</a:t>
            </a:r>
            <a:r>
              <a:rPr lang="en-US" altLang="zh-CN" sz="2000" dirty="0">
                <a:solidFill>
                  <a:schemeClr val="tx1">
                    <a:lumMod val="75000"/>
                    <a:lumOff val="25000"/>
                  </a:schemeClr>
                </a:solidFill>
              </a:rPr>
              <a:t>。这意味着当数据更新时，界面会自动反映这些变化，无需额外的 DOM 操作，从而提供了更流畅的用户体验。</a:t>
            </a: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tags/tag1.xml><?xml version="1.0" encoding="utf-8"?>
<p:tagLst xmlns:p="http://schemas.openxmlformats.org/presentationml/2006/main">
  <p:tag name="ISLIDE.DIAGRAM" val="4299"/>
</p:tagLst>
</file>

<file path=ppt/tags/tag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GY2YzgzZjcwMDU1ZjNmZmYwMGZlOTE3MzZiYTBhMGIifQ=="/>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2070</Words>
  <Application>WPS 演示</Application>
  <PresentationFormat>宽屏</PresentationFormat>
  <Paragraphs>307</Paragraphs>
  <Slides>29</Slides>
  <Notes>2</Notes>
  <HiddenSlides>0</HiddenSlides>
  <MMClips>0</MMClips>
  <ScaleCrop>false</ScaleCrop>
  <HeadingPairs>
    <vt:vector size="6" baseType="variant">
      <vt:variant>
        <vt:lpstr>已用的字体</vt:lpstr>
      </vt:variant>
      <vt:variant>
        <vt:i4>14</vt:i4>
      </vt:variant>
      <vt:variant>
        <vt:lpstr>主题</vt:lpstr>
      </vt:variant>
      <vt:variant>
        <vt:i4>9</vt:i4>
      </vt:variant>
      <vt:variant>
        <vt:lpstr>幻灯片标题</vt:lpstr>
      </vt:variant>
      <vt:variant>
        <vt:i4>29</vt:i4>
      </vt:variant>
    </vt:vector>
  </HeadingPairs>
  <TitlesOfParts>
    <vt:vector size="52" baseType="lpstr">
      <vt:lpstr>Arial</vt:lpstr>
      <vt:lpstr>宋体</vt:lpstr>
      <vt:lpstr>Wingdings</vt:lpstr>
      <vt:lpstr>Segoe UI Light</vt:lpstr>
      <vt:lpstr>微软雅黑</vt:lpstr>
      <vt:lpstr>Calibri</vt:lpstr>
      <vt:lpstr>等线</vt:lpstr>
      <vt:lpstr>Segoe UI</vt:lpstr>
      <vt:lpstr>Impact</vt:lpstr>
      <vt:lpstr>Arial Unicode MS</vt:lpstr>
      <vt:lpstr>思源黑体 CN Heavy</vt:lpstr>
      <vt:lpstr>黑体</vt:lpstr>
      <vt:lpstr>思源黑体 Regular</vt:lpstr>
      <vt:lpstr>Century Gothic</vt:lpstr>
      <vt:lpstr>Office 主题​​</vt:lpstr>
      <vt:lpstr>1_OfficePLUS</vt:lpstr>
      <vt:lpstr>1_Office 主题​​</vt:lpstr>
      <vt:lpstr>2_Office 主题​​</vt:lpstr>
      <vt:lpstr>3_Office 主题​​</vt:lpstr>
      <vt:lpstr>4_Office 主题​​</vt:lpstr>
      <vt:lpstr>5_Office 主题​​</vt:lpstr>
      <vt:lpstr>6_Office 主题​​</vt:lpstr>
      <vt:lpstr>7_Office 主题​​</vt:lpstr>
      <vt:lpstr>上海交通大学通用PPT模板</vt:lpstr>
      <vt:lpstr>PowerPoint 演示文稿</vt:lpstr>
      <vt:lpstr>PowerPoint 演示文稿</vt:lpstr>
      <vt:lpstr>添加页面标题内容</vt:lpstr>
      <vt:lpstr>PowerPoint 演示文稿</vt:lpstr>
      <vt:lpstr>PowerPoint 演示文稿</vt:lpstr>
      <vt:lpstr>已实现的软件特征</vt:lpstr>
      <vt:lpstr>PowerPoint 演示文稿</vt:lpstr>
      <vt:lpstr>PowerPoint 演示文稿</vt:lpstr>
      <vt:lpstr>技术创新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木林森阿</cp:lastModifiedBy>
  <cp:revision>121</cp:revision>
  <dcterms:created xsi:type="dcterms:W3CDTF">2019-01-23T14:14:00Z</dcterms:created>
  <dcterms:modified xsi:type="dcterms:W3CDTF">2023-12-09T08:12:48Z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DA52B256CE9447CA80410EBBF46671D2_13</vt:lpwstr>
  </property>
  <property fmtid="{D5CDD505-2E9C-101B-9397-08002B2CF9AE}" pid="12" name="KSOProductBuildVer">
    <vt:lpwstr>2052-12.1.0.16120</vt:lpwstr>
  </property>
</Properties>
</file>